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0"/>
  </p:notesMasterIdLst>
  <p:sldIdLst>
    <p:sldId id="256" r:id="rId2"/>
    <p:sldId id="257" r:id="rId3"/>
    <p:sldId id="258" r:id="rId4"/>
    <p:sldId id="259" r:id="rId5"/>
    <p:sldId id="264" r:id="rId6"/>
    <p:sldId id="260" r:id="rId7"/>
    <p:sldId id="261" r:id="rId8"/>
    <p:sldId id="263" r:id="rId9"/>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4D7C936-C238-45FC-A6ED-027699FA6EC3}" type="datetimeFigureOut">
              <a:rPr lang="ar-EG" smtClean="0"/>
              <a:t>18/08/1441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CCCD9DA-9419-4FCF-BF26-3712E471D1B9}" type="slidenum">
              <a:rPr lang="ar-EG" smtClean="0"/>
              <a:t>‹#›</a:t>
            </a:fld>
            <a:endParaRPr lang="ar-EG"/>
          </a:p>
        </p:txBody>
      </p:sp>
    </p:spTree>
    <p:extLst>
      <p:ext uri="{BB962C8B-B14F-4D97-AF65-F5344CB8AC3E}">
        <p14:creationId xmlns:p14="http://schemas.microsoft.com/office/powerpoint/2010/main" val="270777936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dirty="0"/>
          </a:p>
        </p:txBody>
      </p:sp>
      <p:sp>
        <p:nvSpPr>
          <p:cNvPr id="4" name="Slide Number Placeholder 3"/>
          <p:cNvSpPr>
            <a:spLocks noGrp="1"/>
          </p:cNvSpPr>
          <p:nvPr>
            <p:ph type="sldNum" sz="quarter" idx="10"/>
          </p:nvPr>
        </p:nvSpPr>
        <p:spPr/>
        <p:txBody>
          <a:bodyPr/>
          <a:lstStyle/>
          <a:p>
            <a:fld id="{DCCCD9DA-9419-4FCF-BF26-3712E471D1B9}" type="slidenum">
              <a:rPr lang="ar-EG" smtClean="0"/>
              <a:t>1</a:t>
            </a:fld>
            <a:endParaRPr lang="ar-EG"/>
          </a:p>
        </p:txBody>
      </p:sp>
    </p:spTree>
    <p:extLst>
      <p:ext uri="{BB962C8B-B14F-4D97-AF65-F5344CB8AC3E}">
        <p14:creationId xmlns:p14="http://schemas.microsoft.com/office/powerpoint/2010/main" val="2346395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946D373C-AFED-48E0-8F5D-FF11276D8889}" type="datetimeFigureOut">
              <a:rPr lang="ar-EG" smtClean="0"/>
              <a:t>18/08/1441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DFFEA54-A741-48E1-814D-946D2514BE39}" type="slidenum">
              <a:rPr lang="ar-EG" smtClean="0"/>
              <a:t>‹#›</a:t>
            </a:fld>
            <a:endParaRPr lang="ar-EG"/>
          </a:p>
        </p:txBody>
      </p:sp>
    </p:spTree>
    <p:extLst>
      <p:ext uri="{BB962C8B-B14F-4D97-AF65-F5344CB8AC3E}">
        <p14:creationId xmlns:p14="http://schemas.microsoft.com/office/powerpoint/2010/main" val="719940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946D373C-AFED-48E0-8F5D-FF11276D8889}" type="datetimeFigureOut">
              <a:rPr lang="ar-EG" smtClean="0"/>
              <a:t>18/08/1441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DFFEA54-A741-48E1-814D-946D2514BE39}" type="slidenum">
              <a:rPr lang="ar-EG" smtClean="0"/>
              <a:t>‹#›</a:t>
            </a:fld>
            <a:endParaRPr lang="ar-EG"/>
          </a:p>
        </p:txBody>
      </p:sp>
    </p:spTree>
    <p:extLst>
      <p:ext uri="{BB962C8B-B14F-4D97-AF65-F5344CB8AC3E}">
        <p14:creationId xmlns:p14="http://schemas.microsoft.com/office/powerpoint/2010/main" val="3086441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946D373C-AFED-48E0-8F5D-FF11276D8889}" type="datetimeFigureOut">
              <a:rPr lang="ar-EG" smtClean="0"/>
              <a:t>18/08/1441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DFFEA54-A741-48E1-814D-946D2514BE39}" type="slidenum">
              <a:rPr lang="ar-EG" smtClean="0"/>
              <a:t>‹#›</a:t>
            </a:fld>
            <a:endParaRPr lang="ar-EG"/>
          </a:p>
        </p:txBody>
      </p:sp>
    </p:spTree>
    <p:extLst>
      <p:ext uri="{BB962C8B-B14F-4D97-AF65-F5344CB8AC3E}">
        <p14:creationId xmlns:p14="http://schemas.microsoft.com/office/powerpoint/2010/main" val="2299780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946D373C-AFED-48E0-8F5D-FF11276D8889}" type="datetimeFigureOut">
              <a:rPr lang="ar-EG" smtClean="0"/>
              <a:t>18/08/1441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DFFEA54-A741-48E1-814D-946D2514BE39}" type="slidenum">
              <a:rPr lang="ar-EG" smtClean="0"/>
              <a:t>‹#›</a:t>
            </a:fld>
            <a:endParaRPr lang="ar-EG"/>
          </a:p>
        </p:txBody>
      </p:sp>
    </p:spTree>
    <p:extLst>
      <p:ext uri="{BB962C8B-B14F-4D97-AF65-F5344CB8AC3E}">
        <p14:creationId xmlns:p14="http://schemas.microsoft.com/office/powerpoint/2010/main" val="255096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6D373C-AFED-48E0-8F5D-FF11276D8889}" type="datetimeFigureOut">
              <a:rPr lang="ar-EG" smtClean="0"/>
              <a:t>18/08/1441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DFFEA54-A741-48E1-814D-946D2514BE39}" type="slidenum">
              <a:rPr lang="ar-EG" smtClean="0"/>
              <a:t>‹#›</a:t>
            </a:fld>
            <a:endParaRPr lang="ar-EG"/>
          </a:p>
        </p:txBody>
      </p:sp>
    </p:spTree>
    <p:extLst>
      <p:ext uri="{BB962C8B-B14F-4D97-AF65-F5344CB8AC3E}">
        <p14:creationId xmlns:p14="http://schemas.microsoft.com/office/powerpoint/2010/main" val="621815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946D373C-AFED-48E0-8F5D-FF11276D8889}" type="datetimeFigureOut">
              <a:rPr lang="ar-EG" smtClean="0"/>
              <a:t>18/08/1441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2DFFEA54-A741-48E1-814D-946D2514BE39}" type="slidenum">
              <a:rPr lang="ar-EG" smtClean="0"/>
              <a:t>‹#›</a:t>
            </a:fld>
            <a:endParaRPr lang="ar-EG"/>
          </a:p>
        </p:txBody>
      </p:sp>
    </p:spTree>
    <p:extLst>
      <p:ext uri="{BB962C8B-B14F-4D97-AF65-F5344CB8AC3E}">
        <p14:creationId xmlns:p14="http://schemas.microsoft.com/office/powerpoint/2010/main" val="3130848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946D373C-AFED-48E0-8F5D-FF11276D8889}" type="datetimeFigureOut">
              <a:rPr lang="ar-EG" smtClean="0"/>
              <a:t>18/08/1441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2DFFEA54-A741-48E1-814D-946D2514BE39}" type="slidenum">
              <a:rPr lang="ar-EG" smtClean="0"/>
              <a:t>‹#›</a:t>
            </a:fld>
            <a:endParaRPr lang="ar-EG"/>
          </a:p>
        </p:txBody>
      </p:sp>
    </p:spTree>
    <p:extLst>
      <p:ext uri="{BB962C8B-B14F-4D97-AF65-F5344CB8AC3E}">
        <p14:creationId xmlns:p14="http://schemas.microsoft.com/office/powerpoint/2010/main" val="1321556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946D373C-AFED-48E0-8F5D-FF11276D8889}" type="datetimeFigureOut">
              <a:rPr lang="ar-EG" smtClean="0"/>
              <a:t>18/08/1441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2DFFEA54-A741-48E1-814D-946D2514BE39}" type="slidenum">
              <a:rPr lang="ar-EG" smtClean="0"/>
              <a:t>‹#›</a:t>
            </a:fld>
            <a:endParaRPr lang="ar-EG"/>
          </a:p>
        </p:txBody>
      </p:sp>
    </p:spTree>
    <p:extLst>
      <p:ext uri="{BB962C8B-B14F-4D97-AF65-F5344CB8AC3E}">
        <p14:creationId xmlns:p14="http://schemas.microsoft.com/office/powerpoint/2010/main" val="2010200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6D373C-AFED-48E0-8F5D-FF11276D8889}" type="datetimeFigureOut">
              <a:rPr lang="ar-EG" smtClean="0"/>
              <a:t>18/08/1441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2DFFEA54-A741-48E1-814D-946D2514BE39}" type="slidenum">
              <a:rPr lang="ar-EG" smtClean="0"/>
              <a:t>‹#›</a:t>
            </a:fld>
            <a:endParaRPr lang="ar-EG"/>
          </a:p>
        </p:txBody>
      </p:sp>
    </p:spTree>
    <p:extLst>
      <p:ext uri="{BB962C8B-B14F-4D97-AF65-F5344CB8AC3E}">
        <p14:creationId xmlns:p14="http://schemas.microsoft.com/office/powerpoint/2010/main" val="277147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6D373C-AFED-48E0-8F5D-FF11276D8889}" type="datetimeFigureOut">
              <a:rPr lang="ar-EG" smtClean="0"/>
              <a:t>18/08/1441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2DFFEA54-A741-48E1-814D-946D2514BE39}" type="slidenum">
              <a:rPr lang="ar-EG" smtClean="0"/>
              <a:t>‹#›</a:t>
            </a:fld>
            <a:endParaRPr lang="ar-EG"/>
          </a:p>
        </p:txBody>
      </p:sp>
    </p:spTree>
    <p:extLst>
      <p:ext uri="{BB962C8B-B14F-4D97-AF65-F5344CB8AC3E}">
        <p14:creationId xmlns:p14="http://schemas.microsoft.com/office/powerpoint/2010/main" val="940775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6D373C-AFED-48E0-8F5D-FF11276D8889}" type="datetimeFigureOut">
              <a:rPr lang="ar-EG" smtClean="0"/>
              <a:t>18/08/1441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2DFFEA54-A741-48E1-814D-946D2514BE39}" type="slidenum">
              <a:rPr lang="ar-EG" smtClean="0"/>
              <a:t>‹#›</a:t>
            </a:fld>
            <a:endParaRPr lang="ar-EG"/>
          </a:p>
        </p:txBody>
      </p:sp>
    </p:spTree>
    <p:extLst>
      <p:ext uri="{BB962C8B-B14F-4D97-AF65-F5344CB8AC3E}">
        <p14:creationId xmlns:p14="http://schemas.microsoft.com/office/powerpoint/2010/main" val="3289356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46D373C-AFED-48E0-8F5D-FF11276D8889}" type="datetimeFigureOut">
              <a:rPr lang="ar-EG" smtClean="0"/>
              <a:t>18/08/1441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DFFEA54-A741-48E1-814D-946D2514BE39}" type="slidenum">
              <a:rPr lang="ar-EG" smtClean="0"/>
              <a:t>‹#›</a:t>
            </a:fld>
            <a:endParaRPr lang="ar-EG"/>
          </a:p>
        </p:txBody>
      </p:sp>
    </p:spTree>
    <p:extLst>
      <p:ext uri="{BB962C8B-B14F-4D97-AF65-F5344CB8AC3E}">
        <p14:creationId xmlns:p14="http://schemas.microsoft.com/office/powerpoint/2010/main" val="302994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EG" dirty="0"/>
          </a:p>
        </p:txBody>
      </p:sp>
      <p:sp>
        <p:nvSpPr>
          <p:cNvPr id="3" name="Subtitle 2"/>
          <p:cNvSpPr>
            <a:spLocks noGrp="1"/>
          </p:cNvSpPr>
          <p:nvPr>
            <p:ph type="subTitle" idx="1"/>
          </p:nvPr>
        </p:nvSpPr>
        <p:spPr>
          <a:xfrm rot="492041">
            <a:off x="1371600" y="3886200"/>
            <a:ext cx="6400800" cy="1752600"/>
          </a:xfrm>
        </p:spPr>
        <p:txBody>
          <a:bodyPr/>
          <a:lstStyle/>
          <a:p>
            <a:endParaRPr lang="ar-EG"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7513" y="3046413"/>
            <a:ext cx="3228975" cy="77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293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مراكز مصادر التعلم </a:t>
            </a:r>
            <a:endParaRPr lang="ar-EG" dirty="0"/>
          </a:p>
        </p:txBody>
      </p:sp>
      <p:sp>
        <p:nvSpPr>
          <p:cNvPr id="3" name="Rectangle 2"/>
          <p:cNvSpPr/>
          <p:nvPr/>
        </p:nvSpPr>
        <p:spPr>
          <a:xfrm>
            <a:off x="2286000" y="2274838"/>
            <a:ext cx="4572000" cy="2308324"/>
          </a:xfrm>
          <a:prstGeom prst="rect">
            <a:avLst/>
          </a:prstGeom>
        </p:spPr>
        <p:txBody>
          <a:bodyPr>
            <a:spAutoFit/>
          </a:bodyPr>
          <a:lstStyle/>
          <a:p>
            <a:r>
              <a:rPr lang="ar-EG" dirty="0" smtClean="0"/>
              <a:t>هى عبارة عن مراكز تؤدى خدمات متنوعة فى مجالات متعددة بما تتوافر فيها من تسهيلات وأجهزة ومواد تعليمية ، كما أنها تساعد المتعلمين على تكوين الخبرات التعليمية ، فإنها تساعد المتعلمين على حل مشكلاتهم مع استخدام المواد والأجهزة التعليمية الحديثة.</a:t>
            </a:r>
          </a:p>
          <a:p>
            <a:r>
              <a:rPr lang="ar-EG" dirty="0" smtClean="0"/>
              <a:t>وبالتالي فإن مراكز مصادر التعلم توفر التسهيلات للارتقاء بعملية التعليم والتعلم فى المواد الدراسية المختلفة والعلوم المختلفة.</a:t>
            </a:r>
            <a:endParaRPr lang="ar-EG" dirty="0"/>
          </a:p>
        </p:txBody>
      </p:sp>
    </p:spTree>
    <p:extLst>
      <p:ext uri="{BB962C8B-B14F-4D97-AF65-F5344CB8AC3E}">
        <p14:creationId xmlns:p14="http://schemas.microsoft.com/office/powerpoint/2010/main" val="1904382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أهداف مراكز مصادر التعلم:</a:t>
            </a:r>
            <a:endParaRPr lang="ar-EG" dirty="0"/>
          </a:p>
        </p:txBody>
      </p:sp>
      <p:sp>
        <p:nvSpPr>
          <p:cNvPr id="3" name="Rectangle 2"/>
          <p:cNvSpPr/>
          <p:nvPr/>
        </p:nvSpPr>
        <p:spPr>
          <a:xfrm>
            <a:off x="2286000" y="2967335"/>
            <a:ext cx="4572000" cy="3693319"/>
          </a:xfrm>
          <a:prstGeom prst="rect">
            <a:avLst/>
          </a:prstGeom>
        </p:spPr>
        <p:txBody>
          <a:bodyPr>
            <a:spAutoFit/>
          </a:bodyPr>
          <a:lstStyle/>
          <a:p>
            <a:r>
              <a:rPr lang="ar-EG" dirty="0" smtClean="0"/>
              <a:t>هناك العديد من الأهداف التى تحققها منها:</a:t>
            </a:r>
          </a:p>
          <a:p>
            <a:r>
              <a:rPr lang="ar-EG" dirty="0" smtClean="0"/>
              <a:t>1-	توفير بيئة تعليمية ذات مصادر معرفية متعددة تساعد على إنجاح عملية التعليم المستمرة وتفريد التعليم والتعلم الذاتى.</a:t>
            </a:r>
          </a:p>
          <a:p>
            <a:r>
              <a:rPr lang="ar-EG" dirty="0" smtClean="0"/>
              <a:t>2-	توفير امكانات البحث العلمى لتلبية حاجات المتعلمين.</a:t>
            </a:r>
          </a:p>
          <a:p>
            <a:r>
              <a:rPr lang="ar-EG" dirty="0" smtClean="0"/>
              <a:t>3-	توفير جو من الحرية والديموقراطية للمتعلم ليختار ما يتعلمه من خلال ميوله.</a:t>
            </a:r>
          </a:p>
          <a:p>
            <a:r>
              <a:rPr lang="ar-EG" dirty="0" smtClean="0"/>
              <a:t>4-	وجود العديد من المصادر والأساليب لعمليات التعليم والتعلم تساعد المعلم أثناء العمل.</a:t>
            </a:r>
          </a:p>
          <a:p>
            <a:r>
              <a:rPr lang="ar-EG" dirty="0" smtClean="0"/>
              <a:t>5-	يحقق المركز الترابط والتفاعل بين البيئة والمؤسسات التعليمية.</a:t>
            </a:r>
          </a:p>
          <a:p>
            <a:endParaRPr lang="ar-EG" dirty="0"/>
          </a:p>
        </p:txBody>
      </p:sp>
    </p:spTree>
    <p:extLst>
      <p:ext uri="{BB962C8B-B14F-4D97-AF65-F5344CB8AC3E}">
        <p14:creationId xmlns:p14="http://schemas.microsoft.com/office/powerpoint/2010/main" val="1918430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مكونات مراكز مصادر التعلم:</a:t>
            </a:r>
            <a:endParaRPr lang="ar-EG" dirty="0"/>
          </a:p>
        </p:txBody>
      </p:sp>
      <p:sp>
        <p:nvSpPr>
          <p:cNvPr id="3" name="Rectangle 2"/>
          <p:cNvSpPr/>
          <p:nvPr/>
        </p:nvSpPr>
        <p:spPr>
          <a:xfrm>
            <a:off x="2286000" y="1720840"/>
            <a:ext cx="4572000" cy="3416320"/>
          </a:xfrm>
          <a:prstGeom prst="rect">
            <a:avLst/>
          </a:prstGeom>
        </p:spPr>
        <p:txBody>
          <a:bodyPr>
            <a:spAutoFit/>
          </a:bodyPr>
          <a:lstStyle/>
          <a:p>
            <a:r>
              <a:rPr lang="ar-EG" dirty="0" smtClean="0"/>
              <a:t>1-	مكتبة للمواد المطبوعة مع وحدة ميكروفيلم وميكروفيش.</a:t>
            </a:r>
          </a:p>
          <a:p>
            <a:r>
              <a:rPr lang="ar-EG" dirty="0" smtClean="0"/>
              <a:t>2-	 مكتبة المواد السمعية والبصرية والمسجلة والمصورة كالأفلام والشرائح بأنواعها وأشرطة الفيديو.</a:t>
            </a:r>
          </a:p>
          <a:p>
            <a:r>
              <a:rPr lang="ar-EG" dirty="0" smtClean="0"/>
              <a:t>3-	 مجموعة من القاعات العامة التى تسمح بالأنشطة.</a:t>
            </a:r>
          </a:p>
          <a:p>
            <a:r>
              <a:rPr lang="ar-EG" dirty="0" smtClean="0"/>
              <a:t>4-	 مختبرات علمية ولغوية لإجراء التجارب العملية.</a:t>
            </a:r>
          </a:p>
          <a:p>
            <a:r>
              <a:rPr lang="ar-EG" dirty="0" smtClean="0"/>
              <a:t>5-	ورش عمل لإنتاج مواد تعليمية.</a:t>
            </a:r>
          </a:p>
          <a:p>
            <a:r>
              <a:rPr lang="ar-EG" dirty="0" smtClean="0"/>
              <a:t>6-	قاعة للمحاضرات والندوات العامة والتعليمية.</a:t>
            </a:r>
          </a:p>
          <a:p>
            <a:r>
              <a:rPr lang="ar-EG" dirty="0" smtClean="0"/>
              <a:t>7-	 قاعة معارض.</a:t>
            </a:r>
          </a:p>
          <a:p>
            <a:r>
              <a:rPr lang="ar-EG" dirty="0" smtClean="0"/>
              <a:t>8-	مسرح.</a:t>
            </a:r>
            <a:endParaRPr lang="ar-EG" dirty="0"/>
          </a:p>
        </p:txBody>
      </p:sp>
    </p:spTree>
    <p:extLst>
      <p:ext uri="{BB962C8B-B14F-4D97-AF65-F5344CB8AC3E}">
        <p14:creationId xmlns:p14="http://schemas.microsoft.com/office/powerpoint/2010/main" val="3751046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تكنولوجيا الاتصال اللاسلكي : </a:t>
            </a:r>
            <a:endParaRPr lang="ar-EG" dirty="0"/>
          </a:p>
        </p:txBody>
      </p:sp>
      <p:sp>
        <p:nvSpPr>
          <p:cNvPr id="3" name="Rectangle 2"/>
          <p:cNvSpPr/>
          <p:nvPr/>
        </p:nvSpPr>
        <p:spPr>
          <a:xfrm>
            <a:off x="2286000" y="2551837"/>
            <a:ext cx="4572000" cy="1754326"/>
          </a:xfrm>
          <a:prstGeom prst="rect">
            <a:avLst/>
          </a:prstGeom>
        </p:spPr>
        <p:txBody>
          <a:bodyPr>
            <a:spAutoFit/>
          </a:bodyPr>
          <a:lstStyle/>
          <a:p>
            <a:r>
              <a:rPr lang="ar-EG" dirty="0" smtClean="0"/>
              <a:t>تعتبر تكنولوجيا الاتصال اللاسلكي إضافة تكنولوجية جديدة إلى مجال تكنولوجيا التعليم والوسائل التعليمية حيث سهلت ربط حجرات الدراسة ومكتبات المدارس المركزية ، وقدمت الخبرات التعليمية للتلميذ فى حجرة الدراسة من خلال التليفون، كما أتاحت فرص التعلم لمن حالت ظروفهم دون الذهاب للمدرسة لتلقى التعليم.</a:t>
            </a:r>
            <a:endParaRPr lang="ar-EG" dirty="0"/>
          </a:p>
        </p:txBody>
      </p:sp>
    </p:spTree>
    <p:extLst>
      <p:ext uri="{BB962C8B-B14F-4D97-AF65-F5344CB8AC3E}">
        <p14:creationId xmlns:p14="http://schemas.microsoft.com/office/powerpoint/2010/main" val="3177570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smtClean="0"/>
              <a:t/>
            </a:r>
            <a:br>
              <a:rPr lang="ar-EG" dirty="0" smtClean="0"/>
            </a:br>
            <a:r>
              <a:rPr lang="ar-EG" dirty="0"/>
              <a:t/>
            </a:r>
            <a:br>
              <a:rPr lang="ar-EG" dirty="0"/>
            </a:br>
            <a:r>
              <a:rPr lang="ar-EG" dirty="0" smtClean="0"/>
              <a:t/>
            </a:r>
            <a:br>
              <a:rPr lang="ar-EG" dirty="0" smtClean="0"/>
            </a:br>
            <a:r>
              <a:rPr lang="ar-EG" dirty="0"/>
              <a:t/>
            </a:r>
            <a:br>
              <a:rPr lang="ar-EG" dirty="0"/>
            </a:br>
            <a:r>
              <a:rPr lang="ar-EG" dirty="0" smtClean="0"/>
              <a:t/>
            </a:r>
            <a:br>
              <a:rPr lang="ar-EG" dirty="0" smtClean="0"/>
            </a:br>
            <a:r>
              <a:rPr lang="ar-EG" dirty="0"/>
              <a:t/>
            </a:r>
            <a:br>
              <a:rPr lang="ar-EG" dirty="0"/>
            </a:br>
            <a:r>
              <a:rPr lang="ar-EG" dirty="0" smtClean="0"/>
              <a:t/>
            </a:r>
            <a:br>
              <a:rPr lang="ar-EG" dirty="0" smtClean="0"/>
            </a:br>
            <a:r>
              <a:rPr lang="ar-EG" dirty="0"/>
              <a:t/>
            </a:r>
            <a:br>
              <a:rPr lang="ar-EG" dirty="0"/>
            </a:br>
            <a:r>
              <a:rPr lang="ar-EG" dirty="0" smtClean="0"/>
              <a:t/>
            </a:r>
            <a:br>
              <a:rPr lang="ar-EG" dirty="0" smtClean="0"/>
            </a:br>
            <a:r>
              <a:rPr lang="ar-EG" dirty="0"/>
              <a:t/>
            </a:r>
            <a:br>
              <a:rPr lang="ar-EG" dirty="0"/>
            </a:br>
            <a:r>
              <a:rPr lang="ar-EG" dirty="0" smtClean="0"/>
              <a:t/>
            </a:r>
            <a:br>
              <a:rPr lang="ar-EG" dirty="0" smtClean="0"/>
            </a:br>
            <a:r>
              <a:rPr lang="ar-EG" dirty="0"/>
              <a:t/>
            </a:r>
            <a:br>
              <a:rPr lang="ar-EG" dirty="0"/>
            </a:br>
            <a:r>
              <a:rPr lang="ar-EG" dirty="0" smtClean="0"/>
              <a:t/>
            </a:r>
            <a:br>
              <a:rPr lang="ar-EG" dirty="0" smtClean="0"/>
            </a:br>
            <a:r>
              <a:rPr lang="ar-EG" dirty="0" smtClean="0"/>
              <a:t>ومن أمثلة هذه الوسائل الحديثة:</a:t>
            </a:r>
            <a:br>
              <a:rPr lang="ar-EG" dirty="0" smtClean="0"/>
            </a:br>
            <a:r>
              <a:rPr lang="ar-EG" dirty="0" smtClean="0"/>
              <a:t>1-	المحاضرات الهاتفية: تحتاج هذه الطريقة إلى أجهزة خاصة لالتقاط الصوت وتضخيمه ليسهل الاستماع إليه عن طريق التليفون، وتتيح هذه الطريقة توجيه الأسئلة إلى المحاضر والاستماع إلى إجابته والاتصال بأهل المعرفة وتبادل الرأى معهم أثناء فترة الدراسة ويمكن نقل المعلومات إلى أماكن بعيدة ومن أمثلتها المتطورة التليفون المحمول الآن.</a:t>
            </a:r>
            <a:br>
              <a:rPr lang="ar-EG" dirty="0" smtClean="0"/>
            </a:br>
            <a:r>
              <a:rPr lang="ar-EG" dirty="0" smtClean="0"/>
              <a:t>.</a:t>
            </a:r>
            <a:br>
              <a:rPr lang="ar-EG" dirty="0" smtClean="0"/>
            </a:br>
            <a:endParaRPr lang="ar-EG" dirty="0"/>
          </a:p>
        </p:txBody>
      </p:sp>
    </p:spTree>
    <p:extLst>
      <p:ext uri="{BB962C8B-B14F-4D97-AF65-F5344CB8AC3E}">
        <p14:creationId xmlns:p14="http://schemas.microsoft.com/office/powerpoint/2010/main" val="1627901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551837"/>
            <a:ext cx="4572000" cy="1754326"/>
          </a:xfrm>
          <a:prstGeom prst="rect">
            <a:avLst/>
          </a:prstGeom>
        </p:spPr>
        <p:txBody>
          <a:bodyPr>
            <a:spAutoFit/>
          </a:bodyPr>
          <a:lstStyle/>
          <a:p>
            <a:r>
              <a:rPr lang="ar-EG" dirty="0" smtClean="0"/>
              <a:t>2-	 الكتابة باللاسلكي: بالإضافة إلى الجهاز السابق أمكن نقل الكتابة أو الرسومات الخطية المصحوبة بها حيث يقوم المحاضر بالكتابة على جهاز العرض فوق الرأس فتنتقل هذه الحركات إلى ريشة خاصة تتحرك على جهاز مماثل فى حجرة الدراسة فتظهر هذه الرسومات على شاشة العرض الضوئية ويمكن للتلاميذ متابعة الدروس من خلالها</a:t>
            </a:r>
            <a:endParaRPr lang="ar-EG" dirty="0"/>
          </a:p>
        </p:txBody>
      </p:sp>
    </p:spTree>
    <p:extLst>
      <p:ext uri="{BB962C8B-B14F-4D97-AF65-F5344CB8AC3E}">
        <p14:creationId xmlns:p14="http://schemas.microsoft.com/office/powerpoint/2010/main" val="2296172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997839"/>
            <a:ext cx="4572000" cy="2862322"/>
          </a:xfrm>
          <a:prstGeom prst="rect">
            <a:avLst/>
          </a:prstGeom>
        </p:spPr>
        <p:txBody>
          <a:bodyPr>
            <a:spAutoFit/>
          </a:bodyPr>
          <a:lstStyle/>
          <a:p>
            <a:r>
              <a:rPr lang="ar-EG" dirty="0" smtClean="0"/>
              <a:t>3-	الفصول اللاسلكية أو التدريس بواسطة التليفون: تقوم هذه الطريقة على إعداد نظام خاص من التليفونات يسمح بتوصيل الدروس إلى الطلاب المرضى فى المستشفيات أو الملازمين بيوتهم لظروف خاصة حتى لا يتخلفوا عن فصولهم، وتحتاج هذه الطريقة إلى توفير جهاز تليفون خاص بكل طالب، ويقوم المدرس بجمع الفصل عن طريق التليفون حيث يأخذ كل طالب رقما خاصا به، وتسمح  هذه الأجهزة للطلاب بأن يتحدثوا معا أو مع مدرسيهم، كما تسمح للمدرس بأن يقسم الفصل إلى مجموعات صغيرة ويتصل تليفونيا مع كل مجموعة لتوجيهها. </a:t>
            </a:r>
            <a:endParaRPr lang="ar-EG" dirty="0"/>
          </a:p>
        </p:txBody>
      </p:sp>
    </p:spTree>
    <p:extLst>
      <p:ext uri="{BB962C8B-B14F-4D97-AF65-F5344CB8AC3E}">
        <p14:creationId xmlns:p14="http://schemas.microsoft.com/office/powerpoint/2010/main" val="37432118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135</Words>
  <Application>Microsoft Office PowerPoint</Application>
  <PresentationFormat>On-screen Show (4:3)</PresentationFormat>
  <Paragraphs>25</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PowerPoint Presentation</vt:lpstr>
      <vt:lpstr>مراكز مصادر التعلم </vt:lpstr>
      <vt:lpstr>أهداف مراكز مصادر التعلم:</vt:lpstr>
      <vt:lpstr>مكونات مراكز مصادر التعلم:</vt:lpstr>
      <vt:lpstr>تكنولوجيا الاتصال اللاسلكي : </vt:lpstr>
      <vt:lpstr>             ومن أمثلة هذه الوسائل الحديثة: 1- المحاضرات الهاتفية: تحتاج هذه الطريقة إلى أجهزة خاصة لالتقاط الصوت وتضخيمه ليسهل الاستماع إليه عن طريق التليفون، وتتيح هذه الطريقة توجيه الأسئلة إلى المحاضر والاستماع إلى إجابته والاتصال بأهل المعرفة وتبادل الرأى معهم أثناء فترة الدراسة ويمكن نقل المعلومات إلى أماكن بعيدة ومن أمثلتها المتطورة التليفون المحمول الآن. .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MyPc</dc:creator>
  <cp:lastModifiedBy>MAYSAAA AHMED</cp:lastModifiedBy>
  <cp:revision>2</cp:revision>
  <dcterms:created xsi:type="dcterms:W3CDTF">2020-04-10T05:31:00Z</dcterms:created>
  <dcterms:modified xsi:type="dcterms:W3CDTF">2020-04-11T13:08:57Z</dcterms:modified>
</cp:coreProperties>
</file>